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5" r:id="rId4"/>
    <p:sldId id="274" r:id="rId5"/>
    <p:sldId id="276" r:id="rId6"/>
  </p:sldIdLst>
  <p:sldSz cx="9144000" cy="6858000" type="screen4x3"/>
  <p:notesSz cx="6858000" cy="9144000"/>
  <p:defaultTextStyle>
    <a:defPPr>
      <a:defRPr lang="es-A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00E9410-8176-438D-9FE8-368B1DF73A10}">
          <p14:sldIdLst>
            <p14:sldId id="256"/>
            <p14:sldId id="270"/>
          </p14:sldIdLst>
        </p14:section>
        <p14:section name="Sección sin título" id="{806DB1B4-1374-4FF3-9FA2-3B1F5B4614FD}">
          <p14:sldIdLst>
            <p14:sldId id="275"/>
            <p14:sldId id="274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18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7F055E6-DD66-45D3-A7FD-06CA7DC6300C}" type="datetimeFigureOut">
              <a:rPr lang="es-AR"/>
              <a:pPr>
                <a:defRPr/>
              </a:pPr>
              <a:t>5/11/2016</a:t>
            </a:fld>
            <a:endParaRPr lang="es-AR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F458CA-C167-45AF-8D83-581084C2A781}" type="slidenum">
              <a:rPr lang="es-AR" altLang="en-US"/>
              <a:pPr/>
              <a:t>‹Nº›</a:t>
            </a:fld>
            <a:endParaRPr lang="es-A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E12F-ECFF-48C4-A7B5-220A7B6F9C7C}" type="datetimeFigureOut">
              <a:rPr lang="es-AR"/>
              <a:pPr>
                <a:defRPr/>
              </a:pPr>
              <a:t>5/11/2016</a:t>
            </a:fld>
            <a:endParaRPr lang="es-A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65C78-3448-407D-8CA6-23F09D02B483}" type="slidenum">
              <a:rPr lang="es-AR" altLang="en-US"/>
              <a:pPr/>
              <a:t>‹Nº›</a:t>
            </a:fld>
            <a:endParaRPr lang="es-A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40DC-AF7A-4544-8438-E11E609641B1}" type="datetimeFigureOut">
              <a:rPr lang="es-AR"/>
              <a:pPr>
                <a:defRPr/>
              </a:pPr>
              <a:t>5/11/2016</a:t>
            </a:fld>
            <a:endParaRPr lang="es-A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B14EC-5D36-45CE-B070-F606C7485220}" type="slidenum">
              <a:rPr lang="es-AR" altLang="en-US"/>
              <a:pPr/>
              <a:t>‹Nº›</a:t>
            </a:fld>
            <a:endParaRPr lang="es-A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9E10-F3C9-4A63-ABE3-8DBF5A6ED089}" type="datetimeFigureOut">
              <a:rPr lang="es-AR"/>
              <a:pPr>
                <a:defRPr/>
              </a:pPr>
              <a:t>5/11/2016</a:t>
            </a:fld>
            <a:endParaRPr lang="es-A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9CF92-C8C5-46DD-92C0-08D3B27A62E6}" type="slidenum">
              <a:rPr lang="es-AR" altLang="en-US"/>
              <a:pPr/>
              <a:t>‹Nº›</a:t>
            </a:fld>
            <a:endParaRPr lang="es-A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94BFFB-57C9-4394-8476-8ED6D974FD86}" type="datetimeFigureOut">
              <a:rPr lang="es-AR"/>
              <a:pPr>
                <a:defRPr/>
              </a:pPr>
              <a:t>5/11/2016</a:t>
            </a:fld>
            <a:endParaRPr lang="es-AR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C46E-3EB2-453D-91D1-C4CA26AD27EE}" type="slidenum">
              <a:rPr lang="es-AR" altLang="en-US"/>
              <a:pPr/>
              <a:t>‹Nº›</a:t>
            </a:fld>
            <a:endParaRPr lang="es-A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A89938-BC30-424B-A334-5C3DCF9ACA09}" type="datetimeFigureOut">
              <a:rPr lang="es-AR"/>
              <a:pPr>
                <a:defRPr/>
              </a:pPr>
              <a:t>5/11/2016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A27B-8C95-4876-B74F-23E4FB8821AB}" type="slidenum">
              <a:rPr lang="es-AR" altLang="en-US"/>
              <a:pPr/>
              <a:t>‹Nº›</a:t>
            </a:fld>
            <a:endParaRPr lang="es-A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DB1F3C-3004-49D1-B958-E7B098514E8F}" type="datetimeFigureOut">
              <a:rPr lang="es-AR"/>
              <a:pPr>
                <a:defRPr/>
              </a:pPr>
              <a:t>5/11/2016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78746-6545-454A-8971-32B8C77DE3B2}" type="slidenum">
              <a:rPr lang="es-AR" altLang="en-US"/>
              <a:pPr/>
              <a:t>‹Nº›</a:t>
            </a:fld>
            <a:endParaRPr lang="es-A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E7DE83-F8BE-4135-9F03-FB7534866E8A}" type="datetimeFigureOut">
              <a:rPr lang="es-AR"/>
              <a:pPr>
                <a:defRPr/>
              </a:pPr>
              <a:t>5/11/2016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DE634-213C-4D5F-AB79-4DF55BA87546}" type="slidenum">
              <a:rPr lang="es-AR" altLang="en-US"/>
              <a:pPr/>
              <a:t>‹Nº›</a:t>
            </a:fld>
            <a:endParaRPr lang="es-A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5305-5FE1-4C19-9B33-DD83C06420B5}" type="datetimeFigureOut">
              <a:rPr lang="es-AR"/>
              <a:pPr>
                <a:defRPr/>
              </a:pPr>
              <a:t>5/11/2016</a:t>
            </a:fld>
            <a:endParaRPr lang="es-AR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E7FCC-3497-472B-B665-8AF8DC143EF1}" type="slidenum">
              <a:rPr lang="es-AR" altLang="en-US"/>
              <a:pPr/>
              <a:t>‹Nº›</a:t>
            </a:fld>
            <a:endParaRPr lang="es-A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B5EA00-F416-4F18-A501-4EB5958C4BBE}" type="datetimeFigureOut">
              <a:rPr lang="es-AR"/>
              <a:pPr>
                <a:defRPr/>
              </a:pPr>
              <a:t>5/11/2016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DC159-7D9F-4A53-989C-4E903326A27B}" type="slidenum">
              <a:rPr lang="es-AR" altLang="en-US"/>
              <a:pPr/>
              <a:t>‹Nº›</a:t>
            </a:fld>
            <a:endParaRPr lang="es-A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15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98C8E60-A969-4F1C-AC31-51C4A3F90C28}" type="datetimeFigureOut">
              <a:rPr lang="es-AR"/>
              <a:pPr>
                <a:defRPr/>
              </a:pPr>
              <a:t>5/11/2016</a:t>
            </a:fld>
            <a:endParaRPr lang="es-AR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DE024-5093-419F-A50E-80356317B025}" type="slidenum">
              <a:rPr lang="es-AR" altLang="en-US"/>
              <a:pPr/>
              <a:t>‹Nº›</a:t>
            </a:fld>
            <a:endParaRPr lang="es-A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9BD872D-D51C-4DA4-9505-DEE3595B12E1}" type="datetimeFigureOut">
              <a:rPr lang="es-AR"/>
              <a:pPr>
                <a:defRPr/>
              </a:pPr>
              <a:t>5/11/2016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</a:defRPr>
            </a:lvl1pPr>
          </a:lstStyle>
          <a:p>
            <a:fld id="{3D14C003-40ED-4252-A2DD-A8CE63BDC673}" type="slidenum">
              <a:rPr lang="es-AR" altLang="en-US"/>
              <a:pPr/>
              <a:t>‹Nº›</a:t>
            </a:fld>
            <a:endParaRPr lang="es-A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0210" y="608319"/>
            <a:ext cx="8312497" cy="396044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6000" dirty="0" smtClean="0"/>
              <a:t/>
            </a:r>
            <a:br>
              <a:rPr lang="es-AR" sz="6000" dirty="0" smtClean="0"/>
            </a:br>
            <a:r>
              <a:rPr lang="es-AR" sz="6000" dirty="0"/>
              <a:t/>
            </a:r>
            <a:br>
              <a:rPr lang="es-AR" sz="6000" dirty="0"/>
            </a:br>
            <a:r>
              <a:rPr lang="es-AR" sz="6000" dirty="0" smtClean="0"/>
              <a:t/>
            </a:r>
            <a:br>
              <a:rPr lang="es-AR" sz="6000" dirty="0" smtClean="0"/>
            </a:br>
            <a:r>
              <a:rPr lang="es-AR" sz="6000" dirty="0"/>
              <a:t/>
            </a:r>
            <a:br>
              <a:rPr lang="es-AR" sz="6000" dirty="0"/>
            </a:br>
            <a:r>
              <a:rPr lang="es-AR" sz="6000" dirty="0" smtClean="0"/>
              <a:t/>
            </a:r>
            <a:br>
              <a:rPr lang="es-AR" sz="6000" dirty="0" smtClean="0"/>
            </a:br>
            <a:r>
              <a:rPr lang="es-AR" sz="6000" dirty="0"/>
              <a:t/>
            </a:r>
            <a:br>
              <a:rPr lang="es-AR" sz="6000" dirty="0"/>
            </a:br>
            <a:r>
              <a:rPr lang="es-AR" sz="6000" dirty="0" smtClean="0"/>
              <a:t/>
            </a:r>
            <a:br>
              <a:rPr lang="es-AR" sz="6000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>BIBLIO-PLAYA:</a:t>
            </a:r>
            <a:br>
              <a:rPr lang="es-AR" dirty="0"/>
            </a:br>
            <a:r>
              <a:rPr lang="es-AR" sz="4000" dirty="0"/>
              <a:t/>
            </a:r>
            <a:br>
              <a:rPr lang="es-AR" sz="4000" dirty="0"/>
            </a:br>
            <a:r>
              <a:rPr lang="es-AR" sz="4000" dirty="0"/>
              <a:t>SOL, PLAYA Y CULTURA 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2 Subtítulo"/>
          <p:cNvSpPr>
            <a:spLocks noGrp="1"/>
          </p:cNvSpPr>
          <p:nvPr>
            <p:ph type="subTitle" idx="1"/>
          </p:nvPr>
        </p:nvSpPr>
        <p:spPr>
          <a:xfrm>
            <a:off x="395288" y="5732463"/>
            <a:ext cx="5105406" cy="936625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</a:pPr>
            <a:r>
              <a:rPr lang="es-AR" altLang="en-US" sz="2000" b="1" dirty="0" smtClean="0">
                <a:solidFill>
                  <a:schemeClr val="tx1"/>
                </a:solidFill>
              </a:rPr>
              <a:t>Dirección: </a:t>
            </a:r>
            <a:r>
              <a:rPr lang="es-AR" altLang="en-US" sz="2000" b="1" dirty="0" err="1" smtClean="0">
                <a:solidFill>
                  <a:schemeClr val="tx1"/>
                </a:solidFill>
              </a:rPr>
              <a:t>Profa</a:t>
            </a:r>
            <a:r>
              <a:rPr lang="es-AR" altLang="en-US" sz="2000" b="1" dirty="0" smtClean="0">
                <a:solidFill>
                  <a:schemeClr val="tx1"/>
                </a:solidFill>
              </a:rPr>
              <a:t>. Viviana </a:t>
            </a:r>
            <a:r>
              <a:rPr lang="es-AR" altLang="en-US" sz="2000" b="1" dirty="0" err="1" smtClean="0">
                <a:solidFill>
                  <a:schemeClr val="tx1"/>
                </a:solidFill>
              </a:rPr>
              <a:t>Appella</a:t>
            </a:r>
            <a:endParaRPr lang="es-AR" altLang="en-US" sz="2000" b="1" dirty="0" smtClean="0">
              <a:solidFill>
                <a:schemeClr val="tx1"/>
              </a:solidFill>
            </a:endParaRPr>
          </a:p>
          <a:p>
            <a:pPr marR="0" algn="l" eaLnBrk="1" hangingPunct="1">
              <a:lnSpc>
                <a:spcPct val="90000"/>
              </a:lnSpc>
            </a:pPr>
            <a:r>
              <a:rPr lang="es-AR" altLang="en-US" sz="2000" b="1" dirty="0" smtClean="0">
                <a:solidFill>
                  <a:schemeClr val="tx1"/>
                </a:solidFill>
              </a:rPr>
              <a:t>Alumna: </a:t>
            </a:r>
            <a:r>
              <a:rPr lang="es-AR" altLang="en-US" sz="2000" b="1" dirty="0" err="1" smtClean="0">
                <a:solidFill>
                  <a:schemeClr val="tx1"/>
                </a:solidFill>
              </a:rPr>
              <a:t>Angela</a:t>
            </a:r>
            <a:r>
              <a:rPr lang="es-AR" altLang="en-US" sz="2000" b="1" dirty="0" smtClean="0">
                <a:solidFill>
                  <a:schemeClr val="tx1"/>
                </a:solidFill>
              </a:rPr>
              <a:t> </a:t>
            </a:r>
            <a:r>
              <a:rPr lang="es-AR" altLang="en-US" sz="2000" b="1" dirty="0" err="1" smtClean="0">
                <a:solidFill>
                  <a:schemeClr val="tx1"/>
                </a:solidFill>
              </a:rPr>
              <a:t>Rossino</a:t>
            </a:r>
            <a:endParaRPr lang="es-AR" altLang="en-US" sz="2000" b="1" dirty="0" smtClean="0">
              <a:solidFill>
                <a:schemeClr val="tx1"/>
              </a:solidFill>
            </a:endParaRPr>
          </a:p>
          <a:p>
            <a:pPr marR="0" algn="l" eaLnBrk="1" hangingPunct="1">
              <a:lnSpc>
                <a:spcPct val="90000"/>
              </a:lnSpc>
            </a:pPr>
            <a:endParaRPr lang="es-AR" altLang="en-US" sz="2300" dirty="0" smtClean="0"/>
          </a:p>
          <a:p>
            <a:pPr marR="0" eaLnBrk="1" hangingPunct="1">
              <a:lnSpc>
                <a:spcPct val="90000"/>
              </a:lnSpc>
            </a:pPr>
            <a:endParaRPr lang="es-AR" altLang="en-US" sz="2300" dirty="0" smtClean="0"/>
          </a:p>
        </p:txBody>
      </p:sp>
      <p:pic>
        <p:nvPicPr>
          <p:cNvPr id="9220" name="4 Imagen" descr="IFTS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210" y="214290"/>
            <a:ext cx="73145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n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428860" cy="11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CuadroTexto 4"/>
          <p:cNvSpPr txBox="1">
            <a:spLocks noChangeArrowheads="1"/>
          </p:cNvSpPr>
          <p:nvPr/>
        </p:nvSpPr>
        <p:spPr bwMode="auto">
          <a:xfrm>
            <a:off x="1042988" y="836613"/>
            <a:ext cx="360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32888"/>
            <a:ext cx="4379972" cy="277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4 Imagen" descr="IFTS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65" y="142853"/>
            <a:ext cx="877747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Imagen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500298" cy="11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CuadroTexto 4"/>
          <p:cNvSpPr txBox="1">
            <a:spLocks noChangeArrowheads="1"/>
          </p:cNvSpPr>
          <p:nvPr/>
        </p:nvSpPr>
        <p:spPr bwMode="auto">
          <a:xfrm>
            <a:off x="1042988" y="836613"/>
            <a:ext cx="360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251520" y="1137751"/>
            <a:ext cx="88924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s-AR" sz="2000" dirty="0">
                <a:cs typeface="Arial" panose="020B0604020202020204" pitchFamily="34" charset="0"/>
              </a:rPr>
              <a:t>Problemática de las bibliotecas: desconocimiento de los servicios y productos que les brindan a los usuarios. </a:t>
            </a:r>
          </a:p>
          <a:p>
            <a:pPr algn="just"/>
            <a:endParaRPr lang="es-AR" sz="2000" dirty="0" smtClean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2000" dirty="0" smtClean="0">
                <a:cs typeface="Arial" panose="020B0604020202020204" pitchFamily="34" charset="0"/>
              </a:rPr>
              <a:t>Necesidad </a:t>
            </a:r>
            <a:r>
              <a:rPr lang="es-AR" sz="2000" dirty="0">
                <a:cs typeface="Arial" panose="020B0604020202020204" pitchFamily="34" charset="0"/>
              </a:rPr>
              <a:t>de replantear la política de las bibliotecas públicas en Argentina y cómo debería funcionar el servicio de la biblioteca:             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AR" sz="2000" b="1" dirty="0">
                <a:cs typeface="Arial" panose="020B0604020202020204" pitchFamily="34" charset="0"/>
              </a:rPr>
              <a:t>           </a:t>
            </a:r>
            <a:r>
              <a:rPr lang="es-AR" sz="2000" b="1" dirty="0" smtClean="0">
                <a:cs typeface="Arial" panose="020B0604020202020204" pitchFamily="34" charset="0"/>
              </a:rPr>
              <a:t>* mayor </a:t>
            </a:r>
            <a:r>
              <a:rPr lang="es-AR" sz="2000" b="1" dirty="0">
                <a:cs typeface="Arial" panose="020B0604020202020204" pitchFamily="34" charset="0"/>
              </a:rPr>
              <a:t>accesibilidad;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AR" sz="2000" b="1" dirty="0">
                <a:cs typeface="Arial" panose="020B0604020202020204" pitchFamily="34" charset="0"/>
              </a:rPr>
              <a:t>           </a:t>
            </a:r>
            <a:r>
              <a:rPr lang="es-AR" sz="2000" b="1" dirty="0" smtClean="0">
                <a:cs typeface="Arial" panose="020B0604020202020204" pitchFamily="34" charset="0"/>
              </a:rPr>
              <a:t>* nuevas </a:t>
            </a:r>
            <a:r>
              <a:rPr lang="es-AR" sz="2000" b="1" dirty="0">
                <a:cs typeface="Arial" panose="020B0604020202020204" pitchFamily="34" charset="0"/>
              </a:rPr>
              <a:t>y diferentes dinámicas;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AR" sz="2000" b="1" dirty="0">
                <a:cs typeface="Arial" panose="020B0604020202020204" pitchFamily="34" charset="0"/>
              </a:rPr>
              <a:t>           </a:t>
            </a:r>
            <a:r>
              <a:rPr lang="es-AR" sz="2000" b="1" dirty="0" smtClean="0">
                <a:cs typeface="Arial" panose="020B0604020202020204" pitchFamily="34" charset="0"/>
              </a:rPr>
              <a:t>* generar </a:t>
            </a:r>
            <a:r>
              <a:rPr lang="es-AR" sz="2000" b="1" dirty="0">
                <a:cs typeface="Arial" panose="020B0604020202020204" pitchFamily="34" charset="0"/>
              </a:rPr>
              <a:t>nuevas miradas hacia </a:t>
            </a:r>
            <a:r>
              <a:rPr lang="es-AR" sz="2000" b="1" dirty="0" smtClean="0">
                <a:cs typeface="Arial" panose="020B0604020202020204" pitchFamily="34" charset="0"/>
              </a:rPr>
              <a:t>las</a:t>
            </a:r>
            <a:endParaRPr lang="es-AR" sz="2000" b="1" dirty="0" smtClean="0"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AR" sz="2000" b="1" dirty="0">
                <a:cs typeface="Arial" panose="020B0604020202020204" pitchFamily="34" charset="0"/>
              </a:rPr>
              <a:t> </a:t>
            </a:r>
            <a:r>
              <a:rPr lang="es-AR" sz="2000" b="1" dirty="0" smtClean="0">
                <a:cs typeface="Arial" panose="020B0604020202020204" pitchFamily="34" charset="0"/>
              </a:rPr>
              <a:t>                          </a:t>
            </a:r>
            <a:r>
              <a:rPr lang="es-AR" sz="2000" b="1" dirty="0" smtClean="0">
                <a:cs typeface="Arial" panose="020B0604020202020204" pitchFamily="34" charset="0"/>
              </a:rPr>
              <a:t>bibliotecas </a:t>
            </a:r>
            <a:r>
              <a:rPr lang="es-AR" sz="2000" b="1" dirty="0">
                <a:cs typeface="Arial" panose="020B0604020202020204" pitchFamily="34" charset="0"/>
              </a:rPr>
              <a:t>del </a:t>
            </a:r>
            <a:r>
              <a:rPr lang="es-AR" sz="2000" b="1" dirty="0" smtClean="0">
                <a:cs typeface="Arial" panose="020B0604020202020204" pitchFamily="34" charset="0"/>
              </a:rPr>
              <a:t>futuro</a:t>
            </a:r>
            <a:endParaRPr lang="es-AR" sz="2000" b="1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sz="2000" b="1" dirty="0" smtClean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2000" b="1" dirty="0" smtClean="0">
                <a:cs typeface="Arial" panose="020B0604020202020204" pitchFamily="34" charset="0"/>
              </a:rPr>
              <a:t>Nueva </a:t>
            </a:r>
            <a:r>
              <a:rPr lang="es-AR" sz="2000" b="1" dirty="0">
                <a:cs typeface="Arial" panose="020B0604020202020204" pitchFamily="34" charset="0"/>
              </a:rPr>
              <a:t>modalidad que </a:t>
            </a:r>
            <a:r>
              <a:rPr lang="es-AR" sz="2000" b="1" dirty="0" smtClean="0">
                <a:cs typeface="Arial" panose="020B0604020202020204" pitchFamily="34" charset="0"/>
              </a:rPr>
              <a:t>generaron </a:t>
            </a:r>
            <a:r>
              <a:rPr lang="es-AR" sz="2000" b="1" dirty="0">
                <a:cs typeface="Arial" panose="020B0604020202020204" pitchFamily="34" charset="0"/>
              </a:rPr>
              <a:t>un cambio:</a:t>
            </a:r>
            <a:r>
              <a:rPr lang="es-AR" sz="2000" dirty="0">
                <a:cs typeface="Arial" panose="020B0604020202020204" pitchFamily="34" charset="0"/>
              </a:rPr>
              <a:t> </a:t>
            </a:r>
            <a:endParaRPr lang="es-AR" sz="2000" dirty="0" smtClean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AR" sz="2000" dirty="0">
                <a:cs typeface="Arial" panose="020B0604020202020204" pitchFamily="34" charset="0"/>
              </a:rPr>
              <a:t> </a:t>
            </a:r>
            <a:r>
              <a:rPr lang="es-AR" sz="2000" dirty="0" smtClean="0">
                <a:cs typeface="Arial" panose="020B0604020202020204" pitchFamily="34" charset="0"/>
              </a:rPr>
              <a:t>      </a:t>
            </a:r>
            <a:r>
              <a:rPr lang="es-AR" sz="2000" dirty="0" smtClean="0">
                <a:cs typeface="Arial" panose="020B0604020202020204" pitchFamily="34" charset="0"/>
              </a:rPr>
              <a:t>innovación </a:t>
            </a:r>
            <a:r>
              <a:rPr lang="es-AR" sz="2000" dirty="0">
                <a:cs typeface="Arial" panose="020B0604020202020204" pitchFamily="34" charset="0"/>
              </a:rPr>
              <a:t>ingeniosa </a:t>
            </a:r>
            <a:r>
              <a:rPr lang="es-AR" sz="2000" dirty="0" smtClean="0">
                <a:cs typeface="Arial" panose="020B0604020202020204" pitchFamily="34" charset="0"/>
              </a:rPr>
              <a:t>que demuestra </a:t>
            </a:r>
            <a:r>
              <a:rPr lang="es-AR" sz="2000" dirty="0">
                <a:cs typeface="Arial" panose="020B0604020202020204" pitchFamily="34" charset="0"/>
              </a:rPr>
              <a:t>que las bibliotecas </a:t>
            </a:r>
            <a:endParaRPr lang="es-AR" sz="2000" dirty="0" smtClean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AR" sz="2000" dirty="0">
                <a:cs typeface="Arial" panose="020B0604020202020204" pitchFamily="34" charset="0"/>
              </a:rPr>
              <a:t> </a:t>
            </a:r>
            <a:r>
              <a:rPr lang="es-AR" sz="2000" dirty="0" smtClean="0">
                <a:cs typeface="Arial" panose="020B0604020202020204" pitchFamily="34" charset="0"/>
              </a:rPr>
              <a:t>                                                        </a:t>
            </a:r>
            <a:r>
              <a:rPr lang="es-AR" sz="2000" b="1" dirty="0" smtClean="0">
                <a:cs typeface="Arial" panose="020B0604020202020204" pitchFamily="34" charset="0"/>
              </a:rPr>
              <a:t>no </a:t>
            </a:r>
            <a:r>
              <a:rPr lang="es-AR" sz="2000" b="1" dirty="0">
                <a:cs typeface="Arial" panose="020B0604020202020204" pitchFamily="34" charset="0"/>
              </a:rPr>
              <a:t>son entes ni estáticos ni anónimos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AR" sz="2000" b="1" dirty="0" smtClean="0">
              <a:cs typeface="Arial" panose="020B0604020202020204" pitchFamily="34" charset="0"/>
            </a:endParaRPr>
          </a:p>
          <a:p>
            <a:pPr algn="just"/>
            <a:r>
              <a:rPr lang="es-AR" b="1" dirty="0" smtClean="0"/>
              <a:t> </a:t>
            </a:r>
            <a:endParaRPr lang="es-AR" b="1" dirty="0"/>
          </a:p>
        </p:txBody>
      </p:sp>
      <p:pic>
        <p:nvPicPr>
          <p:cNvPr id="8" name="7 Imagen" descr="4318022815_c06c4c6210_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90839"/>
            <a:ext cx="3286650" cy="1818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65938" y="571480"/>
            <a:ext cx="8038510" cy="2240686"/>
          </a:xfrm>
        </p:spPr>
        <p:txBody>
          <a:bodyPr anchor="ctr">
            <a:normAutofit fontScale="90000"/>
          </a:bodyPr>
          <a:lstStyle/>
          <a:p>
            <a:pPr marL="342900" indent="-342900" algn="l">
              <a:lnSpc>
                <a:spcPct val="150000"/>
              </a:lnSpc>
            </a:pPr>
            <a:r>
              <a:rPr lang="es-AR" sz="1800" dirty="0" smtClean="0">
                <a:effectLst/>
              </a:rPr>
              <a:t/>
            </a:r>
            <a:br>
              <a:rPr lang="es-AR" sz="1800" dirty="0" smtClean="0">
                <a:effectLst/>
              </a:rPr>
            </a:br>
            <a:r>
              <a:rPr lang="es-A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Generar un nuevo paradigma:   </a:t>
            </a:r>
            <a:r>
              <a:rPr lang="es-A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s-A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Convertir a los “no usuarios” en activos</a:t>
            </a:r>
            <a:br>
              <a:rPr lang="es-A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* Acercar al usuario a la biblioteca</a:t>
            </a:r>
            <a:br>
              <a:rPr lang="es-A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* Promocionar el hábito de la lectura en las </a:t>
            </a:r>
            <a:r>
              <a:rPr lang="es-AR" sz="2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playas</a:t>
            </a:r>
            <a:r>
              <a:rPr lang="es-A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2636913"/>
            <a:ext cx="8350696" cy="3600400"/>
          </a:xfrm>
        </p:spPr>
        <p:txBody>
          <a:bodyPr/>
          <a:lstStyle/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endParaRPr lang="es-AR" sz="1800" dirty="0" smtClean="0">
              <a:solidFill>
                <a:schemeClr val="tx1"/>
              </a:solidFill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endParaRPr lang="es-AR" sz="1800" dirty="0">
              <a:solidFill>
                <a:schemeClr val="tx1"/>
              </a:solidFill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endParaRPr lang="es-AR" sz="1800" dirty="0" smtClean="0">
              <a:solidFill>
                <a:schemeClr val="tx1"/>
              </a:solidFill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endParaRPr lang="es-AR" sz="1800" dirty="0" smtClean="0">
              <a:solidFill>
                <a:schemeClr val="tx1"/>
              </a:solidFill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endParaRPr lang="es-AR" sz="1800" dirty="0" smtClean="0">
              <a:solidFill>
                <a:schemeClr val="tx1"/>
              </a:solidFill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endParaRPr lang="es-AR" sz="1800" dirty="0" smtClean="0">
              <a:solidFill>
                <a:schemeClr val="tx1"/>
              </a:solidFill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endParaRPr lang="es-AR" sz="1800" dirty="0" smtClean="0">
              <a:solidFill>
                <a:schemeClr val="tx1"/>
              </a:solidFill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endParaRPr lang="es-AR" sz="1800" dirty="0" smtClean="0">
              <a:solidFill>
                <a:schemeClr val="tx1"/>
              </a:solidFill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endParaRPr lang="es-AR" sz="1800" dirty="0" smtClean="0">
              <a:solidFill>
                <a:schemeClr val="tx1"/>
              </a:solidFill>
            </a:endParaRP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es-A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</a:t>
            </a:r>
            <a:r>
              <a:rPr lang="es-A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insertarlas</a:t>
            </a:r>
            <a:r>
              <a:rPr lang="es-A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nuestras playas: </a:t>
            </a:r>
          </a:p>
          <a:p>
            <a:pPr algn="just">
              <a:buClrTx/>
            </a:pPr>
            <a:r>
              <a:rPr lang="es-A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* elaboración de proyectos y herramientas didácticas </a:t>
            </a:r>
          </a:p>
          <a:p>
            <a:pPr algn="just">
              <a:buClrTx/>
            </a:pPr>
            <a:r>
              <a:rPr lang="es-A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* con </a:t>
            </a:r>
            <a:r>
              <a:rPr lang="es-A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</a:t>
            </a:r>
            <a:r>
              <a:rPr lang="es-A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A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biblioplayas</a:t>
            </a:r>
            <a:r>
              <a:rPr lang="es-A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 existentes.</a:t>
            </a:r>
          </a:p>
          <a:p>
            <a:pPr algn="l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 descr="IFTS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210" y="214290"/>
            <a:ext cx="73145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500298" cy="11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636912"/>
            <a:ext cx="4443805" cy="288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928670"/>
            <a:ext cx="7772400" cy="149221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es-AR" sz="2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conocer las “</a:t>
            </a:r>
            <a:r>
              <a:rPr lang="es-AR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Biblioplayas</a:t>
            </a:r>
            <a:r>
              <a:rPr lang="es-AR" sz="2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en las diversas playas del mundo y, en particular, la de </a:t>
            </a:r>
            <a:r>
              <a:rPr lang="es-A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Piedras Coloradas, Río Negro, Argentina</a:t>
            </a:r>
            <a:r>
              <a:rPr lang="es-AR" sz="2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AR" sz="2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2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064896" cy="3736977"/>
          </a:xfrm>
        </p:spPr>
        <p:txBody>
          <a:bodyPr/>
          <a:lstStyle/>
          <a:p>
            <a:pPr algn="ctr">
              <a:lnSpc>
                <a:spcPct val="150000"/>
              </a:lnSpc>
              <a:buClrTx/>
            </a:pPr>
            <a:r>
              <a:rPr lang="es-A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INICIATIVAS</a:t>
            </a:r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Tx/>
              <a:buFont typeface="Arial" panose="020B0604020202020204" pitchFamily="34" charset="0"/>
              <a:buChar char="♦"/>
            </a:pP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Playas de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España, todo el Mediterráneo, de Bulgaria y de Australia </a:t>
            </a:r>
          </a:p>
          <a:p>
            <a:pPr marL="342900" indent="-342900" algn="just">
              <a:lnSpc>
                <a:spcPct val="150000"/>
              </a:lnSpc>
              <a:buClrTx/>
              <a:buFont typeface="Arial" panose="020B0604020202020204" pitchFamily="34" charset="0"/>
              <a:buChar char="♦"/>
            </a:pP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Latinoamérica (itinerante o por temporadas del año): Brasil, Chile y Uruguay</a:t>
            </a:r>
          </a:p>
          <a:p>
            <a:pPr marL="342900" indent="-342900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Tendencia mucho más que ingeniosa. </a:t>
            </a:r>
          </a:p>
          <a:p>
            <a:pPr marL="342900" indent="-342900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vez son más los lugares turísticos que apuestan por llevar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A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entretenimiento</a:t>
            </a:r>
            <a:r>
              <a:rPr 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ocio </a:t>
            </a:r>
            <a:r>
              <a:rPr lang="es-A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A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A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buena lectura a la arena de las playas</a:t>
            </a:r>
          </a:p>
          <a:p>
            <a:pPr algn="just"/>
            <a:endParaRPr lang="es-AR" sz="2000" dirty="0"/>
          </a:p>
        </p:txBody>
      </p:sp>
      <p:pic>
        <p:nvPicPr>
          <p:cNvPr id="7" name="4 Imagen" descr="IFTS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210" y="214290"/>
            <a:ext cx="73145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500298" cy="11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73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0210" y="1196752"/>
            <a:ext cx="8764278" cy="3024335"/>
          </a:xfrm>
        </p:spPr>
        <p:txBody>
          <a:bodyPr>
            <a:normAutofit fontScale="90000"/>
          </a:bodyPr>
          <a:lstStyle/>
          <a:p>
            <a:pPr algn="l"/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b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  <a:r>
              <a:rPr lang="es-AR" sz="3100" spc="3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¡MUCHAS</a:t>
            </a:r>
            <a:r>
              <a:rPr lang="es-AR" sz="31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</a:t>
            </a:r>
            <a:r>
              <a:rPr lang="es-AR" sz="3100" spc="3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GRACIAS!</a:t>
            </a:r>
            <a:endParaRPr lang="es-AR" sz="3100" spc="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3560" y="5157192"/>
            <a:ext cx="7772400" cy="1199704"/>
          </a:xfrm>
        </p:spPr>
        <p:txBody>
          <a:bodyPr/>
          <a:lstStyle/>
          <a:p>
            <a:pPr algn="l"/>
            <a:endParaRPr lang="es-AR" dirty="0" smtClean="0"/>
          </a:p>
          <a:p>
            <a:pPr algn="ctr"/>
            <a:r>
              <a:rPr lang="es-A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angrossino@gmail.com</a:t>
            </a:r>
            <a:endParaRPr lang="es-A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96" y="928670"/>
            <a:ext cx="2333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21" y="928670"/>
            <a:ext cx="2526345" cy="17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IFTS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210" y="214290"/>
            <a:ext cx="73145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0"/>
            <a:ext cx="2500298" cy="11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93154"/>
            <a:ext cx="3958349" cy="284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7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463</TotalTime>
  <Words>183</Words>
  <Application>Microsoft Office PowerPoint</Application>
  <PresentationFormat>Presentación en pantalla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Concurrencia</vt:lpstr>
      <vt:lpstr>        BIBLIO-PLAYA:  SOL, PLAYA Y CULTURA     </vt:lpstr>
      <vt:lpstr>Presentación de PowerPoint</vt:lpstr>
      <vt:lpstr> Generar un nuevo paradigma:                       * Convertir a los “no usuarios” en activos                    * Acercar al usuario a la biblioteca                    * Promocionar el hábito de la lectura en las playas </vt:lpstr>
      <vt:lpstr>                    Dar a conocer las “Biblioplayas” en las diversas playas del mundo y, en particular, la de Piedras Coloradas, Río Negro, Argentina  </vt:lpstr>
      <vt:lpstr>                                                                                                                                  ¡MUCHAS                                                                                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Jornadas TAB Temas Actuales en Bibliotecología  La construcción de competencias para bibliotecarios en el Instituto de Formación Técnica Superior (IFTS) No.13</dc:title>
  <dc:creator>PATRICIA</dc:creator>
  <cp:lastModifiedBy>Pc</cp:lastModifiedBy>
  <cp:revision>63</cp:revision>
  <dcterms:created xsi:type="dcterms:W3CDTF">2016-09-06T00:42:51Z</dcterms:created>
  <dcterms:modified xsi:type="dcterms:W3CDTF">2016-11-05T20:25:41Z</dcterms:modified>
</cp:coreProperties>
</file>